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968" r:id="rId5"/>
    <p:sldId id="939" r:id="rId6"/>
    <p:sldId id="971" r:id="rId7"/>
    <p:sldId id="972" r:id="rId8"/>
    <p:sldId id="973" r:id="rId9"/>
    <p:sldId id="258" r:id="rId10"/>
    <p:sldId id="948" r:id="rId11"/>
    <p:sldId id="949" r:id="rId12"/>
    <p:sldId id="940" r:id="rId13"/>
    <p:sldId id="745" r:id="rId14"/>
    <p:sldId id="957" r:id="rId15"/>
    <p:sldId id="742" r:id="rId16"/>
    <p:sldId id="975" r:id="rId17"/>
    <p:sldId id="974" r:id="rId18"/>
    <p:sldId id="743" r:id="rId19"/>
    <p:sldId id="977" r:id="rId20"/>
    <p:sldId id="978" r:id="rId21"/>
    <p:sldId id="979" r:id="rId22"/>
    <p:sldId id="976" r:id="rId23"/>
    <p:sldId id="817" r:id="rId24"/>
    <p:sldId id="778" r:id="rId25"/>
    <p:sldId id="799" r:id="rId26"/>
    <p:sldId id="807" r:id="rId27"/>
    <p:sldId id="958" r:id="rId28"/>
    <p:sldId id="953" r:id="rId29"/>
    <p:sldId id="954" r:id="rId30"/>
    <p:sldId id="937" r:id="rId31"/>
    <p:sldId id="980" r:id="rId32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>
      <p:cViewPr varScale="1">
        <p:scale>
          <a:sx n="60" d="100"/>
          <a:sy n="60" d="100"/>
        </p:scale>
        <p:origin x="38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" userId="efeae689-ba58-4d18-81b6-9f08bcb99da7" providerId="ADAL" clId="{E2793F27-757C-4923-AC60-38908AB2F0D2}"/>
    <pc:docChg chg="custSel modSld">
      <pc:chgData name="head" userId="efeae689-ba58-4d18-81b6-9f08bcb99da7" providerId="ADAL" clId="{E2793F27-757C-4923-AC60-38908AB2F0D2}" dt="2024-10-02T08:21:44.892" v="354" actId="20577"/>
      <pc:docMkLst>
        <pc:docMk/>
      </pc:docMkLst>
      <pc:sldChg chg="modSp mod">
        <pc:chgData name="head" userId="efeae689-ba58-4d18-81b6-9f08bcb99da7" providerId="ADAL" clId="{E2793F27-757C-4923-AC60-38908AB2F0D2}" dt="2024-10-02T08:15:54.514" v="43" actId="20577"/>
        <pc:sldMkLst>
          <pc:docMk/>
          <pc:sldMk cId="1977148925" sldId="742"/>
        </pc:sldMkLst>
        <pc:spChg chg="mod">
          <ac:chgData name="head" userId="efeae689-ba58-4d18-81b6-9f08bcb99da7" providerId="ADAL" clId="{E2793F27-757C-4923-AC60-38908AB2F0D2}" dt="2024-10-02T08:15:54.514" v="43" actId="20577"/>
          <ac:spMkLst>
            <pc:docMk/>
            <pc:sldMk cId="1977148925" sldId="742"/>
            <ac:spMk id="5" creationId="{6E15A875-D9DC-4869-9C9C-CF33B5B4E6E2}"/>
          </ac:spMkLst>
        </pc:spChg>
        <pc:picChg chg="mod">
          <ac:chgData name="head" userId="efeae689-ba58-4d18-81b6-9f08bcb99da7" providerId="ADAL" clId="{E2793F27-757C-4923-AC60-38908AB2F0D2}" dt="2024-10-02T08:10:22.474" v="12" actId="688"/>
          <ac:picMkLst>
            <pc:docMk/>
            <pc:sldMk cId="1977148925" sldId="742"/>
            <ac:picMk id="7" creationId="{D50F61CB-EEDF-3D70-66CC-3BE389F9FB5E}"/>
          </ac:picMkLst>
        </pc:picChg>
      </pc:sldChg>
      <pc:sldChg chg="addSp delSp modSp mod modClrScheme chgLayout">
        <pc:chgData name="head" userId="efeae689-ba58-4d18-81b6-9f08bcb99da7" providerId="ADAL" clId="{E2793F27-757C-4923-AC60-38908AB2F0D2}" dt="2024-10-02T08:16:45.320" v="65" actId="14100"/>
        <pc:sldMkLst>
          <pc:docMk/>
          <pc:sldMk cId="1224928877" sldId="974"/>
        </pc:sldMkLst>
        <pc:spChg chg="del mod ord">
          <ac:chgData name="head" userId="efeae689-ba58-4d18-81b6-9f08bcb99da7" providerId="ADAL" clId="{E2793F27-757C-4923-AC60-38908AB2F0D2}" dt="2024-10-02T08:16:05.603" v="44" actId="700"/>
          <ac:spMkLst>
            <pc:docMk/>
            <pc:sldMk cId="1224928877" sldId="974"/>
            <ac:spMk id="2" creationId="{E1F44B9A-7C5D-44B7-A143-EB0F86EF354B}"/>
          </ac:spMkLst>
        </pc:spChg>
        <pc:spChg chg="del">
          <ac:chgData name="head" userId="efeae689-ba58-4d18-81b6-9f08bcb99da7" providerId="ADAL" clId="{E2793F27-757C-4923-AC60-38908AB2F0D2}" dt="2024-10-02T08:16:05.603" v="44" actId="700"/>
          <ac:spMkLst>
            <pc:docMk/>
            <pc:sldMk cId="1224928877" sldId="974"/>
            <ac:spMk id="3" creationId="{AB1B4052-AC66-45DD-8EF6-2B340314563A}"/>
          </ac:spMkLst>
        </pc:spChg>
        <pc:spChg chg="add mod ord">
          <ac:chgData name="head" userId="efeae689-ba58-4d18-81b6-9f08bcb99da7" providerId="ADAL" clId="{E2793F27-757C-4923-AC60-38908AB2F0D2}" dt="2024-10-02T08:16:45.320" v="65" actId="14100"/>
          <ac:spMkLst>
            <pc:docMk/>
            <pc:sldMk cId="1224928877" sldId="974"/>
            <ac:spMk id="20" creationId="{C6D03132-EDB7-3346-B8D8-CC07C63A8725}"/>
          </ac:spMkLst>
        </pc:spChg>
      </pc:sldChg>
      <pc:sldChg chg="modSp mod">
        <pc:chgData name="head" userId="efeae689-ba58-4d18-81b6-9f08bcb99da7" providerId="ADAL" clId="{E2793F27-757C-4923-AC60-38908AB2F0D2}" dt="2024-10-02T08:15:45.452" v="36" actId="255"/>
        <pc:sldMkLst>
          <pc:docMk/>
          <pc:sldMk cId="1619730798" sldId="975"/>
        </pc:sldMkLst>
        <pc:spChg chg="mod">
          <ac:chgData name="head" userId="efeae689-ba58-4d18-81b6-9f08bcb99da7" providerId="ADAL" clId="{E2793F27-757C-4923-AC60-38908AB2F0D2}" dt="2024-10-02T08:15:45.452" v="36" actId="255"/>
          <ac:spMkLst>
            <pc:docMk/>
            <pc:sldMk cId="1619730798" sldId="975"/>
            <ac:spMk id="3" creationId="{AB1B4052-AC66-45DD-8EF6-2B340314563A}"/>
          </ac:spMkLst>
        </pc:spChg>
        <pc:picChg chg="mod">
          <ac:chgData name="head" userId="efeae689-ba58-4d18-81b6-9f08bcb99da7" providerId="ADAL" clId="{E2793F27-757C-4923-AC60-38908AB2F0D2}" dt="2024-10-02T08:15:12.362" v="25" actId="1076"/>
          <ac:picMkLst>
            <pc:docMk/>
            <pc:sldMk cId="1619730798" sldId="975"/>
            <ac:picMk id="4" creationId="{10CE0026-0CB8-B926-456A-698B69C4E978}"/>
          </ac:picMkLst>
        </pc:picChg>
      </pc:sldChg>
      <pc:sldChg chg="modSp mod">
        <pc:chgData name="head" userId="efeae689-ba58-4d18-81b6-9f08bcb99da7" providerId="ADAL" clId="{E2793F27-757C-4923-AC60-38908AB2F0D2}" dt="2024-10-02T08:18:05.058" v="116" actId="20577"/>
        <pc:sldMkLst>
          <pc:docMk/>
          <pc:sldMk cId="398106576" sldId="977"/>
        </pc:sldMkLst>
        <pc:graphicFrameChg chg="modGraphic">
          <ac:chgData name="head" userId="efeae689-ba58-4d18-81b6-9f08bcb99da7" providerId="ADAL" clId="{E2793F27-757C-4923-AC60-38908AB2F0D2}" dt="2024-10-02T08:18:05.058" v="116" actId="20577"/>
          <ac:graphicFrameMkLst>
            <pc:docMk/>
            <pc:sldMk cId="398106576" sldId="977"/>
            <ac:graphicFrameMk id="2" creationId="{6581AEAD-A1B5-ECCF-5A6A-5B646F725987}"/>
          </ac:graphicFrameMkLst>
        </pc:graphicFrameChg>
      </pc:sldChg>
      <pc:sldChg chg="modSp mod">
        <pc:chgData name="head" userId="efeae689-ba58-4d18-81b6-9f08bcb99da7" providerId="ADAL" clId="{E2793F27-757C-4923-AC60-38908AB2F0D2}" dt="2024-10-02T08:19:02.644" v="191" actId="20577"/>
        <pc:sldMkLst>
          <pc:docMk/>
          <pc:sldMk cId="817301259" sldId="978"/>
        </pc:sldMkLst>
        <pc:graphicFrameChg chg="modGraphic">
          <ac:chgData name="head" userId="efeae689-ba58-4d18-81b6-9f08bcb99da7" providerId="ADAL" clId="{E2793F27-757C-4923-AC60-38908AB2F0D2}" dt="2024-10-02T08:19:02.644" v="191" actId="20577"/>
          <ac:graphicFrameMkLst>
            <pc:docMk/>
            <pc:sldMk cId="817301259" sldId="978"/>
            <ac:graphicFrameMk id="2" creationId="{34CD7A4C-6A92-17AF-4070-AAC73AA0BD5D}"/>
          </ac:graphicFrameMkLst>
        </pc:graphicFrameChg>
      </pc:sldChg>
      <pc:sldChg chg="modSp mod">
        <pc:chgData name="head" userId="efeae689-ba58-4d18-81b6-9f08bcb99da7" providerId="ADAL" clId="{E2793F27-757C-4923-AC60-38908AB2F0D2}" dt="2024-10-02T08:21:44.892" v="354" actId="20577"/>
        <pc:sldMkLst>
          <pc:docMk/>
          <pc:sldMk cId="408339630" sldId="979"/>
        </pc:sldMkLst>
        <pc:graphicFrameChg chg="modGraphic">
          <ac:chgData name="head" userId="efeae689-ba58-4d18-81b6-9f08bcb99da7" providerId="ADAL" clId="{E2793F27-757C-4923-AC60-38908AB2F0D2}" dt="2024-10-02T08:21:44.892" v="354" actId="20577"/>
          <ac:graphicFrameMkLst>
            <pc:docMk/>
            <pc:sldMk cId="408339630" sldId="979"/>
            <ac:graphicFrameMk id="2" creationId="{4F2B8C72-EBD6-FF60-EC86-91D4B1E3BABF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9BE4-3742-4568-B029-4D722F3F5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2648B-F5B3-460E-AF11-945C39CBE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5D0-C89B-4D3B-ABC8-26439B99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F28B1-25CF-4C1B-8229-A7F2C300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DC1A8-2FE7-4B11-8D4A-E4AA08D7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79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EB27-E192-460B-83C9-D2B3CD04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129F7-847E-4EC0-A022-26F28F82A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E15DA-CD7E-4A7F-8848-D552145A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E0CB4-B96F-4481-9F43-C7C768CB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69067-6A95-4C61-A98D-E6F31A7B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3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C9FCA-82D9-4F78-B14E-69366610E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BB364-F28B-4581-8770-741DE72DA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B296A-318D-4F54-A4D0-920EC9BA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9E42-5399-4DF7-8574-351F3F20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3E2AF-3ABC-4583-A80E-23B52C1E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0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8EB2D-D6E7-4948-AA45-469C9BE1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B026-979B-46C5-B7A5-CD254ED6F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9F41-0532-45B9-97B6-D5145AF5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438EC-D63D-479B-AEB6-1A0A0EA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CDE1-AA7C-4E4A-BA37-FFAB77DA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33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7C8B-0602-44EC-B747-444A1316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938E2-5368-4CB2-8943-F450FC862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1B298-9635-421D-9862-00F62A74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96C1-D5E8-420E-A841-2E7BFC4D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D768-B013-47EF-8FA5-B8ACCEDA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5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2170B-1177-49FC-B6F6-E1C5200E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C9137-E5C6-4EA0-B266-368EC985F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D6BE0-AF31-47F1-B735-0787D0FCB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B711A-29D7-4C36-A26E-0F7974BE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77278-E54A-4539-9547-6640941B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1083E-3AE5-4D8B-B3F9-1A5C4966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7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B461-3F67-4514-9F4B-B40F1D4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C1079-56D1-476B-B36F-EA11410DD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D1B71-9B29-4ED5-BF83-02346D423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6DBF5-347A-4293-9853-74D739548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9384F-A0C8-41B9-878B-83B9FD3CA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CE0794-DC3E-4399-9174-34C99EAA4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2CE04-8E91-4B11-8722-69C2BCFF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9C1E3-7F1B-469B-A3F4-A6922D9B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6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256F-2072-45AE-9AA8-83D2180D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5EC0C5-49A3-499B-BC44-FC19DB72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F8B5-0DB1-4451-8A42-E3AA4591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0BB11-DE37-43BF-B0FD-12994B84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7D4F8-37FB-487B-AF41-60793E6B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F5BC4-8233-467F-A408-2842F42A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242F-3DB0-4B5E-AAE9-2D28BF73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55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78AAF-B26A-4DC8-BC3A-53073BD7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99032-2241-4F84-9F72-1C5D3DC95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CD824-EA90-4A9F-A6BB-FF9F3EBB4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682DC-D50A-4E4E-A767-A42016D0C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5D4A0-876B-4517-8BFD-0A868397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EB87D-113C-4D39-B18E-C5CDE090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73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1342-F013-4DE7-A0D2-BCE77463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C9F77-5DED-4958-816B-8FEEDD5B9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AFF8-CC4B-428B-96C9-D7614F696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0507C-4801-4E34-87D3-DFF53B08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85F8A-B800-4320-8BF9-3526E6E8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32A5C-DA33-4E3F-99E7-AE972243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5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F88EE2-BD1D-45C6-AC65-58C92B52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EDCE-91C8-41E2-9914-B3722C123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FED46-F5FE-49D6-8290-A8C962BD7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46D53-4693-4944-82A9-7906F1D41D7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E6CAF-EF58-468B-854A-D603330CB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A227E-E39A-46AB-8CB1-314EADCD4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740EC-484F-40B1-AE42-14AFA8EFE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38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17CA-AF6E-4135-841E-BB991E46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5462965"/>
            <a:ext cx="836794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https://www.youtube.com/watch?v=OaW_4MWSE6I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82CC4-1341-43CA-981E-AB594FF8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" y="2499672"/>
            <a:ext cx="2754816" cy="489745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E1BA510-A5C5-481C-BA85-F526AB36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515"/>
            <a:ext cx="2754816" cy="3029223"/>
          </a:xfrm>
          <a:prstGeom prst="rect">
            <a:avLst/>
          </a:prstGeom>
        </p:spPr>
      </p:pic>
      <p:pic>
        <p:nvPicPr>
          <p:cNvPr id="15372" name="Picture 12" descr="PinMart's Mental Health Green Awareness Ribbon Enamel Lapel Pin | eBay">
            <a:extLst>
              <a:ext uri="{FF2B5EF4-FFF2-40B4-BE49-F238E27FC236}">
                <a16:creationId xmlns:a16="http://schemas.microsoft.com/office/drawing/2014/main" id="{5909ADAD-6AE9-46F9-BA4A-C6CB80DE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571" y="0"/>
            <a:ext cx="1696745" cy="2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0E06BA-4A5E-4B13-BD4B-94E4585B148B}"/>
              </a:ext>
            </a:extLst>
          </p:cNvPr>
          <p:cNvSpPr/>
          <p:nvPr/>
        </p:nvSpPr>
        <p:spPr>
          <a:xfrm>
            <a:off x="2722265" y="6947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Growing our </a:t>
            </a:r>
            <a:r>
              <a:rPr lang="en-US" sz="2800" dirty="0">
                <a:solidFill>
                  <a:srgbClr val="0070C0"/>
                </a:solidFill>
                <a:latin typeface="Arial Black" panose="020B0A04020102020204" pitchFamily="34" charset="0"/>
              </a:rPr>
              <a:t>body,</a:t>
            </a:r>
            <a:r>
              <a:rPr lang="en-US" sz="2800" dirty="0">
                <a:latin typeface="Arial Black" panose="020B0A04020102020204" pitchFamily="34" charset="0"/>
              </a:rPr>
              <a:t> our </a:t>
            </a:r>
            <a:r>
              <a:rPr lang="en-US" sz="2800" dirty="0">
                <a:solidFill>
                  <a:srgbClr val="00B050"/>
                </a:solidFill>
                <a:latin typeface="Arial Black" panose="020B0A04020102020204" pitchFamily="34" charset="0"/>
              </a:rPr>
              <a:t>mind</a:t>
            </a:r>
            <a:r>
              <a:rPr lang="en-US" sz="2800" dirty="0">
                <a:latin typeface="Arial Black" panose="020B0A04020102020204" pitchFamily="34" charset="0"/>
              </a:rPr>
              <a:t> and our 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spirit</a:t>
            </a:r>
            <a:br>
              <a:rPr lang="en-US" sz="3200" dirty="0">
                <a:latin typeface="Arial Black" panose="020B0A04020102020204" pitchFamily="34" charset="0"/>
              </a:rPr>
            </a:br>
            <a:endParaRPr lang="en-GB" sz="3200" dirty="0">
              <a:latin typeface="Arial Black" panose="020B0A04020102020204" pitchFamily="34" charset="0"/>
            </a:endParaRPr>
          </a:p>
        </p:txBody>
      </p:sp>
      <p:pic>
        <p:nvPicPr>
          <p:cNvPr id="15378" name="Picture 18" descr="Music Heals (@musicheals_ca) / Twitter">
            <a:extLst>
              <a:ext uri="{FF2B5EF4-FFF2-40B4-BE49-F238E27FC236}">
                <a16:creationId xmlns:a16="http://schemas.microsoft.com/office/drawing/2014/main" id="{254EAC34-8AD6-42B0-9B5E-E4C188204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9984" r="5470" b="24903"/>
          <a:stretch/>
        </p:blipFill>
        <p:spPr bwMode="auto">
          <a:xfrm>
            <a:off x="2988520" y="578497"/>
            <a:ext cx="3410099" cy="14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eart music. | Music notes art, Music notes tattoo, Music illustration">
            <a:extLst>
              <a:ext uri="{FF2B5EF4-FFF2-40B4-BE49-F238E27FC236}">
                <a16:creationId xmlns:a16="http://schemas.microsoft.com/office/drawing/2014/main" id="{8770C3C0-0909-4C28-9C2A-6670B50C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31" y="500233"/>
            <a:ext cx="1841523" cy="16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28DEF-CEE1-AE40-049B-090AF0FDF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362" y="2543175"/>
            <a:ext cx="3621665" cy="24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88A3-C62F-4E9B-96B9-CE7CB07D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1" y="7636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latin typeface="+mn-lt"/>
              </a:rPr>
              <a:t>Our school rules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CB3E17-31BD-472F-B0B4-DE4AFE0C8A7F}"/>
              </a:ext>
            </a:extLst>
          </p:cNvPr>
          <p:cNvSpPr txBox="1">
            <a:spLocks/>
          </p:cNvSpPr>
          <p:nvPr/>
        </p:nvSpPr>
        <p:spPr>
          <a:xfrm>
            <a:off x="466817" y="52183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Follow, God, follow good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8FBD400-883C-441E-8D39-0FDBCBCCB999}"/>
              </a:ext>
            </a:extLst>
          </p:cNvPr>
          <p:cNvSpPr txBox="1">
            <a:spLocks/>
          </p:cNvSpPr>
          <p:nvPr/>
        </p:nvSpPr>
        <p:spPr>
          <a:xfrm>
            <a:off x="642891" y="-317"/>
            <a:ext cx="105156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We love to see </a:t>
            </a:r>
            <a:r>
              <a:rPr lang="en-GB" b="1" dirty="0">
                <a:solidFill>
                  <a:srgbClr val="53CC28"/>
                </a:solidFill>
                <a:latin typeface="+mn-lt"/>
              </a:rPr>
              <a:t>EXPECTED</a:t>
            </a:r>
            <a:r>
              <a:rPr lang="en-GB" b="1" dirty="0">
                <a:latin typeface="+mn-lt"/>
              </a:rPr>
              <a:t> behaviour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C721294-4237-3DA3-F636-2BC81F142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245" y="763666"/>
            <a:ext cx="6005946" cy="609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7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1343-AE6B-49C4-80DD-F3EE6365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80056-A44E-410D-A307-BE13B264D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4" name="Picture 6" descr="https://ukc-powerpoint.officeapps.live.com/pods/GetClipboardImage.ashx?Id=1d988f27-38aa-41a5-b92a-4d03d101d56e&amp;DC=GUK1&amp;pkey=a5485f1d-5335-48d5-a384-76ddb7751ba2&amp;wdwaccluster=GUK1">
            <a:extLst>
              <a:ext uri="{FF2B5EF4-FFF2-40B4-BE49-F238E27FC236}">
                <a16:creationId xmlns:a16="http://schemas.microsoft.com/office/drawing/2014/main" id="{F4B47F9B-5C1E-4502-98CF-BF60D6E7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2" y="25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1C4519-73FE-4B04-BE98-7D66411A20F7}"/>
              </a:ext>
            </a:extLst>
          </p:cNvPr>
          <p:cNvSpPr txBox="1">
            <a:spLocks/>
          </p:cNvSpPr>
          <p:nvPr/>
        </p:nvSpPr>
        <p:spPr>
          <a:xfrm>
            <a:off x="713912" y="-182563"/>
            <a:ext cx="105156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We love to see </a:t>
            </a:r>
            <a:r>
              <a:rPr lang="en-GB" b="1" dirty="0">
                <a:solidFill>
                  <a:srgbClr val="53CC28"/>
                </a:solidFill>
                <a:latin typeface="+mn-lt"/>
              </a:rPr>
              <a:t>EXPECTED</a:t>
            </a:r>
            <a:r>
              <a:rPr lang="en-GB" b="1" dirty="0">
                <a:latin typeface="+mn-lt"/>
              </a:rPr>
              <a:t> behaviour</a:t>
            </a:r>
          </a:p>
        </p:txBody>
      </p:sp>
    </p:spTree>
    <p:extLst>
      <p:ext uri="{BB962C8B-B14F-4D97-AF65-F5344CB8AC3E}">
        <p14:creationId xmlns:p14="http://schemas.microsoft.com/office/powerpoint/2010/main" val="18237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76C231-ED55-6C07-4310-1DE15A1E3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A9EE3-4801-97E1-7B83-8F7320C9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735" y="1103500"/>
            <a:ext cx="3640283" cy="2393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44B9A-7C5D-44B7-A143-EB0F86EF3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1524000" y="3509962"/>
            <a:ext cx="8128000" cy="73659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1B4052-AC66-45DD-8EF6-2B34031456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5A875-D9DC-4869-9C9C-CF33B5B4E6E2}"/>
              </a:ext>
            </a:extLst>
          </p:cNvPr>
          <p:cNvSpPr txBox="1">
            <a:spLocks/>
          </p:cNvSpPr>
          <p:nvPr/>
        </p:nvSpPr>
        <p:spPr>
          <a:xfrm>
            <a:off x="713912" y="0"/>
            <a:ext cx="10515600" cy="1140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We love to see </a:t>
            </a:r>
            <a:r>
              <a:rPr lang="en-GB" b="1" dirty="0">
                <a:solidFill>
                  <a:srgbClr val="53CC28"/>
                </a:solidFill>
                <a:latin typeface="+mn-lt"/>
              </a:rPr>
              <a:t>EXPECTED</a:t>
            </a:r>
            <a:r>
              <a:rPr lang="en-GB" b="1" dirty="0">
                <a:latin typeface="+mn-lt"/>
              </a:rPr>
              <a:t> behaviour</a:t>
            </a:r>
          </a:p>
          <a:p>
            <a:pPr algn="ctr"/>
            <a:r>
              <a:rPr lang="en-GB" b="1" dirty="0">
                <a:latin typeface="+mn-lt"/>
              </a:rPr>
              <a:t>daily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B9DCB-BE0A-7FD4-208C-03D21A5C4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07" y="780950"/>
            <a:ext cx="3117150" cy="2860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F61CB-EEDF-3D70-66CC-3BE389F9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432626" y="5908761"/>
            <a:ext cx="4271061" cy="808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36BCC-D917-54F6-0C21-E75698AB6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84" y="3878261"/>
            <a:ext cx="2986437" cy="2614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D6BE1-E907-4D0C-5605-1E720305C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" y="4292784"/>
            <a:ext cx="4560203" cy="1560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900188-578B-98D3-73F1-86B91312F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731" y="4139511"/>
            <a:ext cx="3466917" cy="2577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1863FC-395E-9953-1908-32E1FD054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4090" y="672672"/>
            <a:ext cx="4296375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4B9A-7C5D-44B7-A143-EB0F86EF3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1524000" y="3509962"/>
            <a:ext cx="7505700" cy="95084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1B4052-AC66-45DD-8EF6-2B3403145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GB" sz="4800" dirty="0"/>
              <a:t>weekly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5A875-D9DC-4869-9C9C-CF33B5B4E6E2}"/>
              </a:ext>
            </a:extLst>
          </p:cNvPr>
          <p:cNvSpPr txBox="1">
            <a:spLocks/>
          </p:cNvSpPr>
          <p:nvPr/>
        </p:nvSpPr>
        <p:spPr>
          <a:xfrm>
            <a:off x="713912" y="-182563"/>
            <a:ext cx="105156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We love to see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53CC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EXPECTED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behaviour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E734AB-C551-3D54-77F8-BB8B0FCF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004887"/>
            <a:ext cx="3588686" cy="1478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9321AD-F84A-068D-32CF-5A6B21CC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37100" y="3691718"/>
            <a:ext cx="3305616" cy="2479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C7A5AD-DB11-7C6D-7429-03981A3F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633" y="894873"/>
            <a:ext cx="2114550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E0026-0CB8-B926-456A-698B69C4E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61780" y="296882"/>
            <a:ext cx="2654877" cy="3539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590317-0DBB-E684-1E85-D3972D9C0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281544" y="3189389"/>
            <a:ext cx="2951018" cy="39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0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6D03132-EDB7-3346-B8D8-CC07C63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553200" y="5517571"/>
            <a:ext cx="4924888" cy="1009073"/>
          </a:xfrm>
        </p:spPr>
        <p:txBody>
          <a:bodyPr>
            <a:normAutofit/>
          </a:bodyPr>
          <a:lstStyle/>
          <a:p>
            <a:r>
              <a:rPr lang="en-GB" dirty="0"/>
              <a:t>Once a year!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15A875-D9DC-4869-9C9C-CF33B5B4E6E2}"/>
              </a:ext>
            </a:extLst>
          </p:cNvPr>
          <p:cNvSpPr txBox="1">
            <a:spLocks/>
          </p:cNvSpPr>
          <p:nvPr/>
        </p:nvSpPr>
        <p:spPr>
          <a:xfrm>
            <a:off x="713912" y="-182563"/>
            <a:ext cx="105156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We love to see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53CC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EXPECTED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behaviour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72989-3673-6008-391F-DD0C76A04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12" y="1093035"/>
            <a:ext cx="5233154" cy="5453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734AB-C551-3D54-77F8-BB8B0FCF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12812"/>
            <a:ext cx="2381582" cy="981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1057DF-FCBA-1449-7E79-8F886A7C8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25" y="1090612"/>
            <a:ext cx="5362287" cy="402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2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36317-C0FE-4DD2-8491-009EE87999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F2FD9-33C2-4682-9492-878991AA36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ukc-powerpoint.officeapps.live.com/pods/GetClipboardImage.ashx?Id=efaa773d-d25c-4da2-af3f-799b9f6a13d3&amp;DC=GUK1&amp;pkey=174f819c-500a-4186-ae9e-98a2af3caff7&amp;wdwaccluster=GUK1">
            <a:extLst>
              <a:ext uri="{FF2B5EF4-FFF2-40B4-BE49-F238E27FC236}">
                <a16:creationId xmlns:a16="http://schemas.microsoft.com/office/drawing/2014/main" id="{5F0C37DE-E582-418C-B5E8-C4DC7862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88" y="655836"/>
            <a:ext cx="11197701" cy="629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B48A52-5767-4B11-867C-1A4941C0C442}"/>
              </a:ext>
            </a:extLst>
          </p:cNvPr>
          <p:cNvSpPr txBox="1">
            <a:spLocks/>
          </p:cNvSpPr>
          <p:nvPr/>
        </p:nvSpPr>
        <p:spPr>
          <a:xfrm>
            <a:off x="713912" y="-182563"/>
            <a:ext cx="10515600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We need to talk about </a:t>
            </a:r>
            <a:r>
              <a:rPr lang="en-GB" b="1" dirty="0">
                <a:solidFill>
                  <a:srgbClr val="FFFF00"/>
                </a:solidFill>
                <a:latin typeface="+mn-lt"/>
              </a:rPr>
              <a:t>UN</a:t>
            </a:r>
            <a:r>
              <a:rPr lang="en-GB" b="1" dirty="0">
                <a:solidFill>
                  <a:srgbClr val="FFC000"/>
                </a:solidFill>
                <a:latin typeface="+mn-lt"/>
              </a:rPr>
              <a:t>EXPECT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ED</a:t>
            </a:r>
            <a:r>
              <a:rPr lang="en-GB" b="1" dirty="0">
                <a:latin typeface="+mn-lt"/>
              </a:rPr>
              <a:t> behaviour</a:t>
            </a:r>
          </a:p>
        </p:txBody>
      </p:sp>
    </p:spTree>
    <p:extLst>
      <p:ext uri="{BB962C8B-B14F-4D97-AF65-F5344CB8AC3E}">
        <p14:creationId xmlns:p14="http://schemas.microsoft.com/office/powerpoint/2010/main" val="30504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81AEAD-A1B5-ECCF-5A6A-5B646F725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556358"/>
              </p:ext>
            </p:extLst>
          </p:nvPr>
        </p:nvGraphicFramePr>
        <p:xfrm>
          <a:off x="1163781" y="301336"/>
          <a:ext cx="8356167" cy="6431973"/>
        </p:xfrm>
        <a:graphic>
          <a:graphicData uri="http://schemas.openxmlformats.org/drawingml/2006/table">
            <a:tbl>
              <a:tblPr firstRow="1" firstCol="1" bandRow="1"/>
              <a:tblGrid>
                <a:gridCol w="2013442">
                  <a:extLst>
                    <a:ext uri="{9D8B030D-6E8A-4147-A177-3AD203B41FA5}">
                      <a16:colId xmlns:a16="http://schemas.microsoft.com/office/drawing/2014/main" val="464029882"/>
                    </a:ext>
                  </a:extLst>
                </a:gridCol>
                <a:gridCol w="2674892">
                  <a:extLst>
                    <a:ext uri="{9D8B030D-6E8A-4147-A177-3AD203B41FA5}">
                      <a16:colId xmlns:a16="http://schemas.microsoft.com/office/drawing/2014/main" val="1987133491"/>
                    </a:ext>
                  </a:extLst>
                </a:gridCol>
                <a:gridCol w="3667833">
                  <a:extLst>
                    <a:ext uri="{9D8B030D-6E8A-4147-A177-3AD203B41FA5}">
                      <a16:colId xmlns:a16="http://schemas.microsoft.com/office/drawing/2014/main" val="1980994931"/>
                    </a:ext>
                  </a:extLst>
                </a:gridCol>
              </a:tblGrid>
              <a:tr h="6431973">
                <a:tc>
                  <a:txBody>
                    <a:bodyPr/>
                    <a:lstStyle/>
                    <a:p>
                      <a:pPr marL="71120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endParaRPr lang="en-GB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ct val="107000"/>
                        </a:lnSpc>
                        <a:spcAft>
                          <a:spcPts val="70"/>
                        </a:spcAft>
                      </a:pPr>
                      <a:r>
                        <a:rPr lang="en-GB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YELLOW </a:t>
                      </a:r>
                      <a:endParaRPr lang="en-GB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BEHAVIOURS EXAMPLES</a:t>
                      </a:r>
                      <a:endParaRPr lang="en-GB" sz="2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Calling out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Distracting others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246380" algn="just">
                        <a:lnSpc>
                          <a:spcPct val="118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Making noise in class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246380" algn="just">
                        <a:lnSpc>
                          <a:spcPct val="118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looking after property, e.g. doodling on exercise books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481330" algn="just"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Repeated leaving seats without permission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481330" algn="just"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wasting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481330" algn="just"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following instructions </a:t>
                      </a:r>
                    </a:p>
                    <a:p>
                      <a:pPr marL="65405" marR="481330" algn="just">
                        <a:lnSpc>
                          <a:spcPct val="113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Running in the corridor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algn="just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Pushing in in the line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algn="just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Talking in assembly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algn="just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Rudeness to others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7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Interrupting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algn="just">
                        <a:lnSpc>
                          <a:spcPct val="112000"/>
                        </a:lnSpc>
                        <a:spcAft>
                          <a:spcPts val="1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 being inside when they should be outside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Shouting in the dinner hall 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7000"/>
                        </a:lnSpc>
                        <a:spcAft>
                          <a:spcPts val="10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Clear verbal warning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given to change behaviour 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54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0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4CD7A4C-6A92-17AF-4070-AAC73AA0B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28141"/>
              </p:ext>
            </p:extLst>
          </p:nvPr>
        </p:nvGraphicFramePr>
        <p:xfrm>
          <a:off x="716973" y="633845"/>
          <a:ext cx="10681853" cy="5663045"/>
        </p:xfrm>
        <a:graphic>
          <a:graphicData uri="http://schemas.openxmlformats.org/drawingml/2006/table">
            <a:tbl>
              <a:tblPr firstRow="1" firstCol="1" bandRow="1"/>
              <a:tblGrid>
                <a:gridCol w="1926484">
                  <a:extLst>
                    <a:ext uri="{9D8B030D-6E8A-4147-A177-3AD203B41FA5}">
                      <a16:colId xmlns:a16="http://schemas.microsoft.com/office/drawing/2014/main" val="1769062543"/>
                    </a:ext>
                  </a:extLst>
                </a:gridCol>
                <a:gridCol w="3692367">
                  <a:extLst>
                    <a:ext uri="{9D8B030D-6E8A-4147-A177-3AD203B41FA5}">
                      <a16:colId xmlns:a16="http://schemas.microsoft.com/office/drawing/2014/main" val="2259321049"/>
                    </a:ext>
                  </a:extLst>
                </a:gridCol>
                <a:gridCol w="5063002">
                  <a:extLst>
                    <a:ext uri="{9D8B030D-6E8A-4147-A177-3AD203B41FA5}">
                      <a16:colId xmlns:a16="http://schemas.microsoft.com/office/drawing/2014/main" val="1836051684"/>
                    </a:ext>
                  </a:extLst>
                </a:gridCol>
              </a:tblGrid>
              <a:tr h="5663045">
                <a:tc>
                  <a:txBody>
                    <a:bodyPr/>
                    <a:lstStyle/>
                    <a:p>
                      <a:pPr marL="71120">
                        <a:lnSpc>
                          <a:spcPct val="107000"/>
                        </a:lnSpc>
                        <a:spcAft>
                          <a:spcPts val="70"/>
                        </a:spcAft>
                      </a:pPr>
                      <a:endParaRPr lang="en-GB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AMBER </a:t>
                      </a:r>
                      <a:endParaRPr lang="en-GB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BEHAVIOURS EXAMPLES</a:t>
                      </a:r>
                      <a:endParaRPr lang="en-GB" sz="20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second warning for one of the yellow behaviours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Constantly calling out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Continually distracting others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Refusing to follow instructions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Deliberate rudeness, e.g. answering back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attempting learning task </a:t>
                      </a: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Covering up the truth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3655" algn="just">
                        <a:lnSpc>
                          <a:spcPct val="112000"/>
                        </a:lnSpc>
                        <a:spcAft>
                          <a:spcPts val="4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Unkind words and actions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Swearing (overheard by an adult)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 5 minutes of breaktime spent in reflection time with an adult to discuss what happened and reflect on future behaviour.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staff will write down what has happened and tell parents at the end of the day or through a phone call/dojo message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93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301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2B8C72-EBD6-FF60-EC86-91D4B1E3B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422113"/>
              </p:ext>
            </p:extLst>
          </p:nvPr>
        </p:nvGraphicFramePr>
        <p:xfrm>
          <a:off x="488373" y="862445"/>
          <a:ext cx="10972800" cy="5673437"/>
        </p:xfrm>
        <a:graphic>
          <a:graphicData uri="http://schemas.openxmlformats.org/drawingml/2006/table">
            <a:tbl>
              <a:tblPr firstRow="1" firstCol="1" bandRow="1"/>
              <a:tblGrid>
                <a:gridCol w="2643927">
                  <a:extLst>
                    <a:ext uri="{9D8B030D-6E8A-4147-A177-3AD203B41FA5}">
                      <a16:colId xmlns:a16="http://schemas.microsoft.com/office/drawing/2014/main" val="2634185951"/>
                    </a:ext>
                  </a:extLst>
                </a:gridCol>
                <a:gridCol w="3512502">
                  <a:extLst>
                    <a:ext uri="{9D8B030D-6E8A-4147-A177-3AD203B41FA5}">
                      <a16:colId xmlns:a16="http://schemas.microsoft.com/office/drawing/2014/main" val="518187923"/>
                    </a:ext>
                  </a:extLst>
                </a:gridCol>
                <a:gridCol w="4816371">
                  <a:extLst>
                    <a:ext uri="{9D8B030D-6E8A-4147-A177-3AD203B41FA5}">
                      <a16:colId xmlns:a16="http://schemas.microsoft.com/office/drawing/2014/main" val="2135154991"/>
                    </a:ext>
                  </a:extLst>
                </a:gridCol>
              </a:tblGrid>
              <a:tr h="5673437">
                <a:tc>
                  <a:txBody>
                    <a:bodyPr/>
                    <a:lstStyle/>
                    <a:p>
                      <a:pPr marL="71120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SERIOUS RED </a:t>
                      </a:r>
                      <a:endParaRPr lang="en-GB" sz="2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1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BEHAVIOURS EXAMPLES </a:t>
                      </a:r>
                      <a:endParaRPr lang="en-GB" sz="2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149225" algn="just">
                        <a:lnSpc>
                          <a:spcPct val="112000"/>
                        </a:lnSpc>
                        <a:spcAft>
                          <a:spcPts val="1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Hurting others with our bodies, </a:t>
                      </a:r>
                      <a:r>
                        <a:rPr lang="en-GB" sz="20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our actions </a:t>
                      </a: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 by words.</a:t>
                      </a:r>
                    </a:p>
                    <a:p>
                      <a:pPr marL="65405" marR="149225" algn="just">
                        <a:lnSpc>
                          <a:spcPct val="112000"/>
                        </a:lnSpc>
                        <a:spcAft>
                          <a:spcPts val="1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Threatening others</a:t>
                      </a:r>
                    </a:p>
                    <a:p>
                      <a:pPr marL="65405" marR="149225" algn="just">
                        <a:lnSpc>
                          <a:spcPct val="112000"/>
                        </a:lnSpc>
                        <a:spcAft>
                          <a:spcPts val="1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Bullying 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Damaging things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Stealing things</a:t>
                      </a:r>
                      <a:endParaRPr lang="en-GB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Stopping the learning for others.</a:t>
                      </a: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 appropriate reflection sheet ‘Make It Right’ </a:t>
                      </a:r>
                    </a:p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Tidy up any mess / damage or wrong doing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Miss 2/3 breaks.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Mrs Power involved</a:t>
                      </a:r>
                    </a:p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 staff will write down what has happened and tell parents at the end of the day or through a phone call/dojo message</a:t>
                      </a:r>
                    </a:p>
                    <a:p>
                      <a:pPr marL="65405" marR="139700" algn="l">
                        <a:lnSpc>
                          <a:spcPct val="112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5405" marR="256540" algn="l">
                        <a:lnSpc>
                          <a:spcPct val="112000"/>
                        </a:lnSpc>
                        <a:spcAft>
                          <a:spcPts val="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Often, parents will be requested to come into school to discuss red behaviour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55"/>
                        </a:spcAft>
                      </a:pPr>
                      <a:r>
                        <a:rPr lang="en-GB" sz="18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76835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795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39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C1874-2735-0E76-2B62-A0F26FF3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69" y="347158"/>
            <a:ext cx="7106642" cy="1009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BC557-3351-69DB-486A-9D178E49A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6" y="2042967"/>
            <a:ext cx="2219635" cy="2086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60C55-E70C-C1EE-CAAE-ADFDEE496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25" y="3086100"/>
            <a:ext cx="6914028" cy="3110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D3A31-87F6-110D-B377-83482D742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835" y="587327"/>
            <a:ext cx="2543530" cy="2753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8FE58-3A7D-6E82-39E7-93F911280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90" y="4465329"/>
            <a:ext cx="3342914" cy="22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6BD92-50D8-4349-96D4-0E30400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77" y="4000654"/>
            <a:ext cx="107737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Q1. What is a vision?</a:t>
            </a:r>
          </a:p>
          <a:p>
            <a:pPr marL="0" indent="0">
              <a:buNone/>
            </a:pPr>
            <a:r>
              <a:rPr lang="en-GB" dirty="0"/>
              <a:t>Q2. What is the message behind our vision statement?</a:t>
            </a:r>
          </a:p>
          <a:p>
            <a:pPr marL="0" indent="0">
              <a:buNone/>
            </a:pPr>
            <a:r>
              <a:rPr lang="en-GB" dirty="0"/>
              <a:t>Q3. What are my favourite words in our vision statement?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40A0C-98FA-4AEB-B258-AAF6D201E26E}"/>
              </a:ext>
            </a:extLst>
          </p:cNvPr>
          <p:cNvSpPr/>
          <p:nvPr/>
        </p:nvSpPr>
        <p:spPr>
          <a:xfrm>
            <a:off x="3501735" y="665479"/>
            <a:ext cx="819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Nurturing to Flourish in Our World.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738E9-1D34-4864-9AD3-B972E1953F63}"/>
              </a:ext>
            </a:extLst>
          </p:cNvPr>
          <p:cNvSpPr/>
          <p:nvPr/>
        </p:nvSpPr>
        <p:spPr>
          <a:xfrm>
            <a:off x="4634345" y="2595736"/>
            <a:ext cx="5613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</a:rPr>
              <a:t>“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The Good Samaritan” </a:t>
            </a:r>
            <a:endParaRPr lang="en-GB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135B50-BE53-4A26-9481-640ED8A043F7}"/>
              </a:ext>
            </a:extLst>
          </p:cNvPr>
          <p:cNvSpPr/>
          <p:nvPr/>
        </p:nvSpPr>
        <p:spPr>
          <a:xfrm>
            <a:off x="5199354" y="214695"/>
            <a:ext cx="1960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Our Vision</a:t>
            </a:r>
            <a:endParaRPr lang="en-GB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8A25B8-6447-4119-AC72-C1DEAD4A9A58}"/>
              </a:ext>
            </a:extLst>
          </p:cNvPr>
          <p:cNvSpPr/>
          <p:nvPr/>
        </p:nvSpPr>
        <p:spPr>
          <a:xfrm>
            <a:off x="4708012" y="2183559"/>
            <a:ext cx="3796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Our special bible story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50541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F79DA-DCAD-4B7C-9C26-865DAF99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7" y="61921"/>
            <a:ext cx="12023323" cy="1325563"/>
          </a:xfrm>
        </p:spPr>
        <p:txBody>
          <a:bodyPr>
            <a:normAutofit/>
          </a:bodyPr>
          <a:lstStyle/>
          <a:p>
            <a:pPr algn="ctr"/>
            <a:endParaRPr lang="en-GB" sz="36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8D83-D37D-45D9-A063-9F5FA4494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440" y="652276"/>
            <a:ext cx="9644663" cy="1794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A consequence is a </a:t>
            </a:r>
            <a:r>
              <a:rPr lang="en-GB" sz="3600" b="1" dirty="0">
                <a:solidFill>
                  <a:srgbClr val="53CC28"/>
                </a:solidFill>
              </a:rPr>
              <a:t>fair </a:t>
            </a:r>
            <a:r>
              <a:rPr lang="en-GB" sz="3600" dirty="0"/>
              <a:t>reaction to behaviour that </a:t>
            </a:r>
          </a:p>
          <a:p>
            <a:pPr marL="0" indent="0" algn="ctr">
              <a:buNone/>
            </a:pPr>
            <a:r>
              <a:rPr lang="en-GB" sz="3600" dirty="0"/>
              <a:t>has not been agreed or expected</a:t>
            </a:r>
          </a:p>
        </p:txBody>
      </p:sp>
      <p:pic>
        <p:nvPicPr>
          <p:cNvPr id="1028" name="Picture 4" descr="Scales Of Justice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0DB158-BE77-484A-A6A2-9DFF67DB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79" y="2277605"/>
            <a:ext cx="3751186" cy="39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D408D2-5A98-4D71-AFC6-0870D9CC891C}"/>
              </a:ext>
            </a:extLst>
          </p:cNvPr>
          <p:cNvSpPr txBox="1">
            <a:spLocks/>
          </p:cNvSpPr>
          <p:nvPr/>
        </p:nvSpPr>
        <p:spPr>
          <a:xfrm>
            <a:off x="1682920" y="4580395"/>
            <a:ext cx="2521165" cy="870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/>
              <a:t>“Low” behaviour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9FF4E4-4149-472E-9E3E-4349799D05E2}"/>
              </a:ext>
            </a:extLst>
          </p:cNvPr>
          <p:cNvSpPr txBox="1">
            <a:spLocks/>
          </p:cNvSpPr>
          <p:nvPr/>
        </p:nvSpPr>
        <p:spPr>
          <a:xfrm>
            <a:off x="7588465" y="4580394"/>
            <a:ext cx="2521165" cy="870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dirty="0"/>
              <a:t>“Low” consequence</a:t>
            </a:r>
          </a:p>
        </p:txBody>
      </p:sp>
    </p:spTree>
    <p:extLst>
      <p:ext uri="{BB962C8B-B14F-4D97-AF65-F5344CB8AC3E}">
        <p14:creationId xmlns:p14="http://schemas.microsoft.com/office/powerpoint/2010/main" val="764770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EEP CALM AND LET&amp;#39;S FIX THIS. - Keep Calm and Posters Generator, Maker For  Free - KeepCalmAndPosters.com">
            <a:extLst>
              <a:ext uri="{FF2B5EF4-FFF2-40B4-BE49-F238E27FC236}">
                <a16:creationId xmlns:a16="http://schemas.microsoft.com/office/drawing/2014/main" id="{4223EFD1-3564-4436-A5C4-4AD28E790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8" y="1863878"/>
            <a:ext cx="4280676" cy="49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t&amp;#39;s Make It Better • A podcast on Anchor">
            <a:extLst>
              <a:ext uri="{FF2B5EF4-FFF2-40B4-BE49-F238E27FC236}">
                <a16:creationId xmlns:a16="http://schemas.microsoft.com/office/drawing/2014/main" id="{B02B9C04-5509-49C0-A86D-AA931145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863878"/>
            <a:ext cx="4994121" cy="49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A0C67-B932-4853-8FC8-43CBE1D7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2" y="171938"/>
            <a:ext cx="1431763" cy="15277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9B3425-7CC7-457A-A5A8-51B4C9D493B4}"/>
              </a:ext>
            </a:extLst>
          </p:cNvPr>
          <p:cNvSpPr txBox="1">
            <a:spLocks/>
          </p:cNvSpPr>
          <p:nvPr/>
        </p:nvSpPr>
        <p:spPr>
          <a:xfrm>
            <a:off x="2008552" y="324825"/>
            <a:ext cx="9612924" cy="1221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+mn-lt"/>
              </a:rPr>
              <a:t>If we make negative choices and hurt or harm someone, then we want to…..</a:t>
            </a:r>
          </a:p>
        </p:txBody>
      </p:sp>
    </p:spTree>
    <p:extLst>
      <p:ext uri="{BB962C8B-B14F-4D97-AF65-F5344CB8AC3E}">
        <p14:creationId xmlns:p14="http://schemas.microsoft.com/office/powerpoint/2010/main" val="5276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5"/>
    </mc:Choice>
    <mc:Fallback xmlns="">
      <p:transition spd="slow" advTm="1816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56D5-AF1F-49B6-8596-A172D1050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681" y="474857"/>
            <a:ext cx="3911733" cy="1143000"/>
          </a:xfrm>
        </p:spPr>
        <p:txBody>
          <a:bodyPr/>
          <a:lstStyle/>
          <a:p>
            <a:r>
              <a:rPr lang="en-GB" sz="3200" b="1" dirty="0"/>
              <a:t>Make a card or picture</a:t>
            </a:r>
          </a:p>
        </p:txBody>
      </p:sp>
      <p:pic>
        <p:nvPicPr>
          <p:cNvPr id="3074" name="Picture 2" descr="A True Apology Has 3 Parts ~ Forgiveness Quote - Quotespictures.com">
            <a:extLst>
              <a:ext uri="{FF2B5EF4-FFF2-40B4-BE49-F238E27FC236}">
                <a16:creationId xmlns:a16="http://schemas.microsoft.com/office/drawing/2014/main" id="{64B002E5-05B0-4DA0-8DC4-D0B25C07F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6023"/>
            <a:ext cx="5412501" cy="413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6A8312-01CB-4A18-AED3-54DCE604FB33}"/>
              </a:ext>
            </a:extLst>
          </p:cNvPr>
          <p:cNvSpPr txBox="1">
            <a:spLocks/>
          </p:cNvSpPr>
          <p:nvPr/>
        </p:nvSpPr>
        <p:spPr bwMode="auto">
          <a:xfrm>
            <a:off x="0" y="2408582"/>
            <a:ext cx="61384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3200" b="1" dirty="0">
                <a:solidFill>
                  <a:schemeClr val="tx1"/>
                </a:solidFill>
              </a:rPr>
              <a:t>Give a simple gift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E0B19D-DA05-4C18-850C-DBF4F2FC96A6}"/>
              </a:ext>
            </a:extLst>
          </p:cNvPr>
          <p:cNvSpPr txBox="1">
            <a:spLocks/>
          </p:cNvSpPr>
          <p:nvPr/>
        </p:nvSpPr>
        <p:spPr bwMode="auto">
          <a:xfrm>
            <a:off x="0" y="4328174"/>
            <a:ext cx="61384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sz="3200" b="1" dirty="0">
                <a:solidFill>
                  <a:schemeClr val="tx1"/>
                </a:solidFill>
              </a:rPr>
              <a:t>Behave differently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5D6D02-7D73-46EE-B004-0177A85ADCF4}"/>
              </a:ext>
            </a:extLst>
          </p:cNvPr>
          <p:cNvSpPr txBox="1">
            <a:spLocks/>
          </p:cNvSpPr>
          <p:nvPr/>
        </p:nvSpPr>
        <p:spPr>
          <a:xfrm>
            <a:off x="133398" y="36676"/>
            <a:ext cx="8687815" cy="438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/>
              <a:t>We will </a:t>
            </a:r>
            <a:r>
              <a:rPr lang="en-GB" sz="3200" b="1" dirty="0">
                <a:solidFill>
                  <a:srgbClr val="00B050"/>
                </a:solidFill>
              </a:rPr>
              <a:t>say</a:t>
            </a:r>
            <a:r>
              <a:rPr lang="en-GB" sz="3200" b="1" dirty="0"/>
              <a:t> sorry, or </a:t>
            </a:r>
            <a:r>
              <a:rPr lang="en-GB" sz="3200" b="1" dirty="0">
                <a:solidFill>
                  <a:srgbClr val="00B050"/>
                </a:solidFill>
              </a:rPr>
              <a:t>show</a:t>
            </a:r>
            <a:r>
              <a:rPr lang="en-GB" sz="3200" b="1" dirty="0"/>
              <a:t> sorry (apologise)</a:t>
            </a:r>
          </a:p>
        </p:txBody>
      </p:sp>
      <p:pic>
        <p:nvPicPr>
          <p:cNvPr id="12290" name="Picture 2" descr="How to Make Greeting Cards | HowStuffWorks">
            <a:extLst>
              <a:ext uri="{FF2B5EF4-FFF2-40B4-BE49-F238E27FC236}">
                <a16:creationId xmlns:a16="http://schemas.microsoft.com/office/drawing/2014/main" id="{F4C6E474-D887-4675-9660-D7BCA0AD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29" y="1239580"/>
            <a:ext cx="1436392" cy="13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ilk gerbera CELINA, orange, 18&quot;/45cm, Ø2.8&quot;/7cm">
            <a:extLst>
              <a:ext uri="{FF2B5EF4-FFF2-40B4-BE49-F238E27FC236}">
                <a16:creationId xmlns:a16="http://schemas.microsoft.com/office/drawing/2014/main" id="{11DDD5C2-DD76-47A5-B7B9-C2395BFC8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85700-4DC2-463C-A89C-534583A3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316" y="3248150"/>
            <a:ext cx="1325349" cy="1325349"/>
          </a:xfrm>
          <a:prstGeom prst="rect">
            <a:avLst/>
          </a:prstGeom>
        </p:spPr>
      </p:pic>
      <p:pic>
        <p:nvPicPr>
          <p:cNvPr id="12294" name="Picture 6" descr="Group of kids">
            <a:extLst>
              <a:ext uri="{FF2B5EF4-FFF2-40B4-BE49-F238E27FC236}">
                <a16:creationId xmlns:a16="http://schemas.microsoft.com/office/drawing/2014/main" id="{0A56D364-CC1E-42C4-B590-9E9BC2CC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22" y="5285170"/>
            <a:ext cx="3220053" cy="172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11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4"/>
    </mc:Choice>
    <mc:Fallback xmlns="">
      <p:transition spd="slow" advTm="3994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726E6AFF-3773-4BB6-8ABD-24863D81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65274" y="-1050372"/>
            <a:ext cx="6591300" cy="360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Reconnecting With The Customers | CXP - Customer Experience Asia">
            <a:extLst>
              <a:ext uri="{FF2B5EF4-FFF2-40B4-BE49-F238E27FC236}">
                <a16:creationId xmlns:a16="http://schemas.microsoft.com/office/drawing/2014/main" id="{09A1AF60-4106-454F-9B36-9187AA8B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59" y="3175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AEF717-AF5B-460B-8F59-EAA419CA3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153" y="387698"/>
            <a:ext cx="4003236" cy="788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00B050"/>
                </a:solidFill>
              </a:rPr>
              <a:t>Making It Right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D9830E-C7BB-4DE1-9A16-F9E874595CA5}"/>
              </a:ext>
            </a:extLst>
          </p:cNvPr>
          <p:cNvSpPr txBox="1">
            <a:spLocks/>
          </p:cNvSpPr>
          <p:nvPr/>
        </p:nvSpPr>
        <p:spPr>
          <a:xfrm>
            <a:off x="1695335" y="1510189"/>
            <a:ext cx="9319012" cy="438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FFC000"/>
                </a:solidFill>
              </a:rPr>
              <a:t>Give</a:t>
            </a:r>
            <a:r>
              <a:rPr lang="en-GB" sz="3200" b="1" dirty="0"/>
              <a:t> &amp; </a:t>
            </a:r>
            <a:r>
              <a:rPr lang="en-GB" sz="3200" b="1" dirty="0">
                <a:solidFill>
                  <a:srgbClr val="00B0F0"/>
                </a:solidFill>
              </a:rPr>
              <a:t>receive</a:t>
            </a:r>
            <a:r>
              <a:rPr lang="en-GB" sz="3200" b="1" dirty="0"/>
              <a:t> </a:t>
            </a:r>
            <a:r>
              <a:rPr lang="en-GB" sz="3200" b="1" dirty="0">
                <a:solidFill>
                  <a:srgbClr val="00B050"/>
                </a:solidFill>
              </a:rPr>
              <a:t>forgiveness</a:t>
            </a:r>
            <a:r>
              <a:rPr lang="en-GB" sz="3200" b="1" dirty="0"/>
              <a:t> (hold no grudge)</a:t>
            </a:r>
          </a:p>
        </p:txBody>
      </p:sp>
      <p:pic>
        <p:nvPicPr>
          <p:cNvPr id="10" name="Picture 12" descr="Red Jigsaw Heart And Piece, Vector Illustration Royalty Free Cliparts,  Vectors, And Stock Illustration. Image 11140816.">
            <a:extLst>
              <a:ext uri="{FF2B5EF4-FFF2-40B4-BE49-F238E27FC236}">
                <a16:creationId xmlns:a16="http://schemas.microsoft.com/office/drawing/2014/main" id="{A061DE73-2BA9-4098-98D5-DF7DD9E9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56" y="2817452"/>
            <a:ext cx="3110699" cy="21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uman Body Outline - POINT-1">
            <a:extLst>
              <a:ext uri="{FF2B5EF4-FFF2-40B4-BE49-F238E27FC236}">
                <a16:creationId xmlns:a16="http://schemas.microsoft.com/office/drawing/2014/main" id="{73B8D0AD-C8AD-4111-9452-DA6041D9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86" y="1883759"/>
            <a:ext cx="2820332" cy="39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uman Body Outline - POINT-1">
            <a:extLst>
              <a:ext uri="{FF2B5EF4-FFF2-40B4-BE49-F238E27FC236}">
                <a16:creationId xmlns:a16="http://schemas.microsoft.com/office/drawing/2014/main" id="{11084582-77AD-47CE-8C87-764F6526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35" y="1895484"/>
            <a:ext cx="2840355" cy="40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9B7623F-C64C-47D8-BB00-C6B35A7D2403}"/>
              </a:ext>
            </a:extLst>
          </p:cNvPr>
          <p:cNvSpPr txBox="1">
            <a:spLocks/>
          </p:cNvSpPr>
          <p:nvPr/>
        </p:nvSpPr>
        <p:spPr bwMode="auto">
          <a:xfrm>
            <a:off x="449500" y="5356318"/>
            <a:ext cx="4805191" cy="7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/>
              <a:t>The person who has </a:t>
            </a:r>
            <a:r>
              <a:rPr lang="en-GB" sz="2000" b="1" dirty="0">
                <a:solidFill>
                  <a:srgbClr val="FFC000"/>
                </a:solidFill>
              </a:rPr>
              <a:t>been hurt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4425290-10C4-4F49-AC9C-423DA4BD58AD}"/>
              </a:ext>
            </a:extLst>
          </p:cNvPr>
          <p:cNvSpPr txBox="1">
            <a:spLocks/>
          </p:cNvSpPr>
          <p:nvPr/>
        </p:nvSpPr>
        <p:spPr bwMode="auto">
          <a:xfrm>
            <a:off x="7183661" y="5390549"/>
            <a:ext cx="5046301" cy="7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/>
              <a:t>The person who has </a:t>
            </a:r>
            <a:r>
              <a:rPr lang="en-GB" sz="2000" b="1" dirty="0">
                <a:solidFill>
                  <a:srgbClr val="00B0F0"/>
                </a:solidFill>
              </a:rPr>
              <a:t>done the hurt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C0562DF-1971-494F-9C23-C69B95E4AAF4}"/>
              </a:ext>
            </a:extLst>
          </p:cNvPr>
          <p:cNvSpPr txBox="1">
            <a:spLocks/>
          </p:cNvSpPr>
          <p:nvPr/>
        </p:nvSpPr>
        <p:spPr bwMode="auto">
          <a:xfrm>
            <a:off x="1463621" y="3057266"/>
            <a:ext cx="2356263" cy="69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FC000"/>
                </a:solidFill>
              </a:rPr>
              <a:t>GIVE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B2CA72A-5F42-4FEA-A893-E64A6D8D11F7}"/>
              </a:ext>
            </a:extLst>
          </p:cNvPr>
          <p:cNvSpPr txBox="1">
            <a:spLocks/>
          </p:cNvSpPr>
          <p:nvPr/>
        </p:nvSpPr>
        <p:spPr bwMode="auto">
          <a:xfrm>
            <a:off x="8459973" y="3076055"/>
            <a:ext cx="2356263" cy="7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00B0F0"/>
                </a:solidFill>
              </a:rPr>
              <a:t>RECEIVE</a:t>
            </a:r>
            <a:r>
              <a:rPr lang="en-GB" sz="20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772132-76EC-40EE-A560-A81C1B2E0E83}"/>
              </a:ext>
            </a:extLst>
          </p:cNvPr>
          <p:cNvSpPr txBox="1">
            <a:spLocks/>
          </p:cNvSpPr>
          <p:nvPr/>
        </p:nvSpPr>
        <p:spPr bwMode="auto">
          <a:xfrm>
            <a:off x="4742920" y="2459448"/>
            <a:ext cx="2356263" cy="70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FF0000"/>
                </a:solidFill>
              </a:rPr>
              <a:t>Forgiveness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B7A3A8-8F35-4709-B415-46C73F5F3D44}"/>
              </a:ext>
            </a:extLst>
          </p:cNvPr>
          <p:cNvSpPr/>
          <p:nvPr/>
        </p:nvSpPr>
        <p:spPr>
          <a:xfrm>
            <a:off x="1695335" y="6067266"/>
            <a:ext cx="9836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We will hear and share what both people have to say</a:t>
            </a:r>
          </a:p>
        </p:txBody>
      </p:sp>
    </p:spTree>
    <p:extLst>
      <p:ext uri="{BB962C8B-B14F-4D97-AF65-F5344CB8AC3E}">
        <p14:creationId xmlns:p14="http://schemas.microsoft.com/office/powerpoint/2010/main" val="17944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2"/>
    </mc:Choice>
    <mc:Fallback xmlns="">
      <p:transition spd="slow" advTm="2905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9EB94-8846-4A05-AC1D-2E4639EE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00" y="95651"/>
            <a:ext cx="4935985" cy="5086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7B2A7-F3C9-42AF-9AA0-E1741730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5256721"/>
            <a:ext cx="1143369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+mn-lt"/>
              </a:rPr>
              <a:t>If there were any bits that you weren’t really sure about, then your class teacher can talk to you about it.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5B86A2-128D-4B1D-A812-4220048B28B4}"/>
              </a:ext>
            </a:extLst>
          </p:cNvPr>
          <p:cNvSpPr txBox="1">
            <a:spLocks/>
          </p:cNvSpPr>
          <p:nvPr/>
        </p:nvSpPr>
        <p:spPr>
          <a:xfrm>
            <a:off x="7075502" y="0"/>
            <a:ext cx="3044301" cy="4600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0" b="1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7163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87D5-5F76-42F2-998F-ABDB4BD5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626" y="-264204"/>
            <a:ext cx="10515600" cy="132556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HT Over and Above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21A8D-E311-4395-866A-1036BD415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903" y="1334817"/>
            <a:ext cx="5812044" cy="41883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4000" b="1" dirty="0"/>
              <a:t>What can you do to earn it?</a:t>
            </a:r>
          </a:p>
          <a:p>
            <a:pPr marL="0" indent="0">
              <a:buNone/>
            </a:pPr>
            <a:r>
              <a:rPr lang="en-GB" sz="4000" dirty="0"/>
              <a:t>Over &amp; above behaviour and attitude</a:t>
            </a:r>
          </a:p>
          <a:p>
            <a:pPr marL="0" indent="0">
              <a:buNone/>
            </a:pPr>
            <a:r>
              <a:rPr lang="en-GB" sz="4000" dirty="0"/>
              <a:t>Excellent or exceptional work</a:t>
            </a:r>
          </a:p>
          <a:p>
            <a:pPr marL="0" indent="0">
              <a:buNone/>
            </a:pPr>
            <a:r>
              <a:rPr lang="en-GB" sz="4000" dirty="0"/>
              <a:t>Excellent or exceptional effort with your work (stickability)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C9B34-FB12-A410-9A1F-D4FDD313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0" y="700802"/>
            <a:ext cx="5236918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4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D52DF-67F1-479B-B12A-C9895DF9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3" descr="Its Good to be good - StocksWatch">
            <a:extLst>
              <a:ext uri="{FF2B5EF4-FFF2-40B4-BE49-F238E27FC236}">
                <a16:creationId xmlns:a16="http://schemas.microsoft.com/office/drawing/2014/main" id="{F71502ED-F3B0-4182-A80B-A74136CECE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2" y="153307"/>
            <a:ext cx="5454458" cy="33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Attendance Matters – see you all on Monday! — St. Emilie's Catholic Primary  School">
            <a:extLst>
              <a:ext uri="{FF2B5EF4-FFF2-40B4-BE49-F238E27FC236}">
                <a16:creationId xmlns:a16="http://schemas.microsoft.com/office/drawing/2014/main" id="{002118CB-F06E-4890-AAB1-9B604200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2774"/>
            <a:ext cx="4600448" cy="35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target">
            <a:extLst>
              <a:ext uri="{FF2B5EF4-FFF2-40B4-BE49-F238E27FC236}">
                <a16:creationId xmlns:a16="http://schemas.microsoft.com/office/drawing/2014/main" id="{F1A1623E-E025-4575-AF70-95D3C674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50" y="4011568"/>
            <a:ext cx="2619260" cy="23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Untitled">
            <a:extLst>
              <a:ext uri="{FF2B5EF4-FFF2-40B4-BE49-F238E27FC236}">
                <a16:creationId xmlns:a16="http://schemas.microsoft.com/office/drawing/2014/main" id="{0E9B8F89-BE24-444A-A12B-B323740B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277"/>
            <a:ext cx="3662098" cy="230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2928B8-7EFA-4E31-937E-5DAEE397B99B}"/>
              </a:ext>
            </a:extLst>
          </p:cNvPr>
          <p:cNvSpPr txBox="1">
            <a:spLocks/>
          </p:cNvSpPr>
          <p:nvPr/>
        </p:nvSpPr>
        <p:spPr>
          <a:xfrm>
            <a:off x="386564" y="5950954"/>
            <a:ext cx="5594928" cy="1473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b="1" dirty="0">
                <a:latin typeface="+mn-lt"/>
              </a:rPr>
            </a:br>
            <a:r>
              <a:rPr lang="en-GB" sz="5800" b="1" dirty="0">
                <a:solidFill>
                  <a:srgbClr val="FFC000"/>
                </a:solidFill>
                <a:latin typeface="+mn-lt"/>
              </a:rPr>
              <a:t>On time, on target.  </a:t>
            </a:r>
            <a:br>
              <a:rPr lang="en-GB" sz="5800" b="1" dirty="0">
                <a:latin typeface="+mn-lt"/>
              </a:rPr>
            </a:br>
            <a:endParaRPr lang="en-GB" sz="5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FD7792-BC08-406E-92B9-2B12539E41EE}"/>
              </a:ext>
            </a:extLst>
          </p:cNvPr>
          <p:cNvSpPr txBox="1">
            <a:spLocks/>
          </p:cNvSpPr>
          <p:nvPr/>
        </p:nvSpPr>
        <p:spPr>
          <a:xfrm>
            <a:off x="6932821" y="3483644"/>
            <a:ext cx="9305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+mn-lt"/>
              </a:rPr>
              <a:t>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9999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46ED-0BA3-43C8-A5CE-D64F3E10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3652" y="2500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It’s good to be good.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We pray for God’s (God/good) presence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in our school all through this year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8BD85D-1932-43E5-A097-A32627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9178" y="1640061"/>
            <a:ext cx="4390309" cy="5217939"/>
          </a:xfrm>
          <a:prstGeom prst="rect">
            <a:avLst/>
          </a:prstGeom>
        </p:spPr>
      </p:pic>
      <p:pic>
        <p:nvPicPr>
          <p:cNvPr id="4" name="Picture 14" descr="The UK Blessing — Churches sing 'The Blessing' over the UK - YouTube">
            <a:extLst>
              <a:ext uri="{FF2B5EF4-FFF2-40B4-BE49-F238E27FC236}">
                <a16:creationId xmlns:a16="http://schemas.microsoft.com/office/drawing/2014/main" id="{E4C4175D-5CEE-4258-A1CE-89D1920F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86" y="0"/>
            <a:ext cx="3428314" cy="192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16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17CA-AF6E-4135-841E-BB991E46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5462965"/>
            <a:ext cx="8367944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https://www.youtube.com/watch?v=OaW_4MWSE6I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82CC4-1341-43CA-981E-AB594FF8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7" y="2499672"/>
            <a:ext cx="2754816" cy="4897452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E1BA510-A5C5-481C-BA85-F526AB36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0515"/>
            <a:ext cx="2754816" cy="3029223"/>
          </a:xfrm>
          <a:prstGeom prst="rect">
            <a:avLst/>
          </a:prstGeom>
        </p:spPr>
      </p:pic>
      <p:pic>
        <p:nvPicPr>
          <p:cNvPr id="15372" name="Picture 12" descr="PinMart's Mental Health Green Awareness Ribbon Enamel Lapel Pin | eBay">
            <a:extLst>
              <a:ext uri="{FF2B5EF4-FFF2-40B4-BE49-F238E27FC236}">
                <a16:creationId xmlns:a16="http://schemas.microsoft.com/office/drawing/2014/main" id="{5909ADAD-6AE9-46F9-BA4A-C6CB80DE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571" y="0"/>
            <a:ext cx="1696745" cy="2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0E06BA-4A5E-4B13-BD4B-94E4585B148B}"/>
              </a:ext>
            </a:extLst>
          </p:cNvPr>
          <p:cNvSpPr/>
          <p:nvPr/>
        </p:nvSpPr>
        <p:spPr>
          <a:xfrm>
            <a:off x="2722265" y="6947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Growing our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body,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our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and our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spirit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5378" name="Picture 18" descr="Music Heals (@musicheals_ca) / Twitter">
            <a:extLst>
              <a:ext uri="{FF2B5EF4-FFF2-40B4-BE49-F238E27FC236}">
                <a16:creationId xmlns:a16="http://schemas.microsoft.com/office/drawing/2014/main" id="{254EAC34-8AD6-42B0-9B5E-E4C188204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29984" r="5470" b="24903"/>
          <a:stretch/>
        </p:blipFill>
        <p:spPr bwMode="auto">
          <a:xfrm>
            <a:off x="2988520" y="578497"/>
            <a:ext cx="3410099" cy="14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eart music. | Music notes art, Music notes tattoo, Music illustration">
            <a:extLst>
              <a:ext uri="{FF2B5EF4-FFF2-40B4-BE49-F238E27FC236}">
                <a16:creationId xmlns:a16="http://schemas.microsoft.com/office/drawing/2014/main" id="{8770C3C0-0909-4C28-9C2A-6670B50C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31" y="500233"/>
            <a:ext cx="1841523" cy="16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28DEF-CEE1-AE40-049B-090AF0FDF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362" y="2543175"/>
            <a:ext cx="3621665" cy="24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7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6BD92-50D8-4349-96D4-0E30400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77" y="4000654"/>
            <a:ext cx="107737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Q1. What is a vision? </a:t>
            </a:r>
            <a:r>
              <a:rPr lang="en-GB" dirty="0">
                <a:solidFill>
                  <a:srgbClr val="7030A0"/>
                </a:solidFill>
              </a:rPr>
              <a:t>It describes what a school should look and feel like.</a:t>
            </a:r>
          </a:p>
          <a:p>
            <a:pPr marL="0" indent="0">
              <a:buNone/>
            </a:pPr>
            <a:r>
              <a:rPr lang="en-GB" dirty="0"/>
              <a:t>Q2. What is the message behind our vision statement? </a:t>
            </a:r>
            <a:r>
              <a:rPr lang="en-GB" dirty="0">
                <a:solidFill>
                  <a:srgbClr val="7030A0"/>
                </a:solidFill>
              </a:rPr>
              <a:t>Looking after each other so that everyone can be the best they can be.</a:t>
            </a:r>
          </a:p>
          <a:p>
            <a:pPr marL="0" indent="0">
              <a:buNone/>
            </a:pPr>
            <a:r>
              <a:rPr lang="en-GB" dirty="0"/>
              <a:t>Q3. What are my favourite words in our vision statement?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40A0C-98FA-4AEB-B258-AAF6D201E26E}"/>
              </a:ext>
            </a:extLst>
          </p:cNvPr>
          <p:cNvSpPr/>
          <p:nvPr/>
        </p:nvSpPr>
        <p:spPr>
          <a:xfrm>
            <a:off x="3501735" y="665479"/>
            <a:ext cx="819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Nurturing to Flourish in Our World.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2738E9-1D34-4864-9AD3-B972E1953F63}"/>
              </a:ext>
            </a:extLst>
          </p:cNvPr>
          <p:cNvSpPr/>
          <p:nvPr/>
        </p:nvSpPr>
        <p:spPr>
          <a:xfrm>
            <a:off x="4634345" y="2595736"/>
            <a:ext cx="5613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Good Samaritan”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135B50-BE53-4A26-9481-640ED8A043F7}"/>
              </a:ext>
            </a:extLst>
          </p:cNvPr>
          <p:cNvSpPr/>
          <p:nvPr/>
        </p:nvSpPr>
        <p:spPr>
          <a:xfrm>
            <a:off x="5199354" y="214695"/>
            <a:ext cx="1960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Our Vision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8A25B8-6447-4119-AC72-C1DEAD4A9A58}"/>
              </a:ext>
            </a:extLst>
          </p:cNvPr>
          <p:cNvSpPr/>
          <p:nvPr/>
        </p:nvSpPr>
        <p:spPr>
          <a:xfrm>
            <a:off x="4708012" y="2183559"/>
            <a:ext cx="3796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Our special bible story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09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8125A-629E-88AA-1721-D295AF74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1" y="1101436"/>
            <a:ext cx="11950937" cy="50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2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5575B-ECD0-2630-61F1-F904F7A7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723044"/>
            <a:ext cx="7985074" cy="56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09B2-42C9-4740-869D-DADDBB50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013" y="-357982"/>
            <a:ext cx="4820577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Our behaviour motto: 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4" name="Picture 2" descr="AIM HIGH Tips by bradley berger">
            <a:extLst>
              <a:ext uri="{FF2B5EF4-FFF2-40B4-BE49-F238E27FC236}">
                <a16:creationId xmlns:a16="http://schemas.microsoft.com/office/drawing/2014/main" id="{B988B876-6298-4C07-9E39-6D9A2504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57" y="55570"/>
            <a:ext cx="1533518" cy="153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AB165-911B-463A-9F01-83DCAF2B5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04" y="1806638"/>
            <a:ext cx="3157267" cy="4725162"/>
          </a:xfrm>
          <a:prstGeom prst="rect">
            <a:avLst/>
          </a:prstGeom>
        </p:spPr>
      </p:pic>
      <p:pic>
        <p:nvPicPr>
          <p:cNvPr id="7" name="Picture 2" descr="Positive Behaviour For Learning ( PB4L ) LUNCH TRIAL - Cotswold News -  August 2019">
            <a:extLst>
              <a:ext uri="{FF2B5EF4-FFF2-40B4-BE49-F238E27FC236}">
                <a16:creationId xmlns:a16="http://schemas.microsoft.com/office/drawing/2014/main" id="{6019949C-8377-4E71-AAC3-4BF6503F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3" y="-57363"/>
            <a:ext cx="2379071" cy="16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29116D-FE97-4451-A9A2-00B9AD6D7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10123" y="3828495"/>
            <a:ext cx="6130129" cy="1665350"/>
          </a:xfrm>
          <a:prstGeom prst="rect">
            <a:avLst/>
          </a:prstGeom>
        </p:spPr>
      </p:pic>
      <p:pic>
        <p:nvPicPr>
          <p:cNvPr id="5143" name="Picture 23" descr="Its Good to be good - StocksWatch">
            <a:extLst>
              <a:ext uri="{FF2B5EF4-FFF2-40B4-BE49-F238E27FC236}">
                <a16:creationId xmlns:a16="http://schemas.microsoft.com/office/drawing/2014/main" id="{8E7997D6-929B-46FB-9DF3-BDC19F22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29" y="560387"/>
            <a:ext cx="3924115" cy="23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irc_mi" descr="Image result for humanist">
            <a:extLst>
              <a:ext uri="{FF2B5EF4-FFF2-40B4-BE49-F238E27FC236}">
                <a16:creationId xmlns:a16="http://schemas.microsoft.com/office/drawing/2014/main" id="{54AB6742-E066-4FB8-8772-E7B00B7F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83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6" name="Group 8"/>
          <p:cNvGrpSpPr>
            <a:grpSpLocks/>
          </p:cNvGrpSpPr>
          <p:nvPr/>
        </p:nvGrpSpPr>
        <p:grpSpPr bwMode="auto">
          <a:xfrm>
            <a:off x="23813" y="93663"/>
            <a:ext cx="1219200" cy="1190625"/>
            <a:chOff x="0" y="0"/>
            <a:chExt cx="20793" cy="20793"/>
          </a:xfrm>
        </p:grpSpPr>
      </p:grpSp>
      <p:grpSp>
        <p:nvGrpSpPr>
          <p:cNvPr id="5139" name="Group 9"/>
          <p:cNvGrpSpPr>
            <a:grpSpLocks/>
          </p:cNvGrpSpPr>
          <p:nvPr/>
        </p:nvGrpSpPr>
        <p:grpSpPr bwMode="auto">
          <a:xfrm>
            <a:off x="1290638" y="74613"/>
            <a:ext cx="1371600" cy="1219200"/>
            <a:chOff x="0" y="0"/>
            <a:chExt cx="23791" cy="20793"/>
          </a:xfrm>
        </p:grpSpPr>
      </p:grpSp>
      <p:grpSp>
        <p:nvGrpSpPr>
          <p:cNvPr id="5133" name="Group 25"/>
          <p:cNvGrpSpPr>
            <a:grpSpLocks/>
          </p:cNvGrpSpPr>
          <p:nvPr/>
        </p:nvGrpSpPr>
        <p:grpSpPr bwMode="auto">
          <a:xfrm>
            <a:off x="-60325" y="112713"/>
            <a:ext cx="1238250" cy="1476375"/>
            <a:chOff x="0" y="0"/>
            <a:chExt cx="21216" cy="27707"/>
          </a:xfrm>
        </p:grpSpPr>
      </p:grpSp>
      <p:grpSp>
        <p:nvGrpSpPr>
          <p:cNvPr id="5130" name="Group 14"/>
          <p:cNvGrpSpPr>
            <a:grpSpLocks/>
          </p:cNvGrpSpPr>
          <p:nvPr/>
        </p:nvGrpSpPr>
        <p:grpSpPr bwMode="auto">
          <a:xfrm>
            <a:off x="-20638" y="152400"/>
            <a:ext cx="1181101" cy="1133475"/>
            <a:chOff x="-649" y="0"/>
            <a:chExt cx="20793" cy="20793"/>
          </a:xfrm>
        </p:grpSpPr>
      </p:grpSp>
      <p:grpSp>
        <p:nvGrpSpPr>
          <p:cNvPr id="5127" name="Group 26"/>
          <p:cNvGrpSpPr>
            <a:grpSpLocks/>
          </p:cNvGrpSpPr>
          <p:nvPr/>
        </p:nvGrpSpPr>
        <p:grpSpPr bwMode="auto">
          <a:xfrm>
            <a:off x="1131888" y="141288"/>
            <a:ext cx="1335087" cy="1147762"/>
            <a:chOff x="0" y="0"/>
            <a:chExt cx="24115" cy="20793"/>
          </a:xfrm>
        </p:grpSpPr>
      </p:grpSp>
      <p:grpSp>
        <p:nvGrpSpPr>
          <p:cNvPr id="5124" name="Group 27"/>
          <p:cNvGrpSpPr>
            <a:grpSpLocks/>
          </p:cNvGrpSpPr>
          <p:nvPr/>
        </p:nvGrpSpPr>
        <p:grpSpPr bwMode="auto">
          <a:xfrm>
            <a:off x="-49213" y="114300"/>
            <a:ext cx="1203326" cy="1130300"/>
            <a:chOff x="0" y="0"/>
            <a:chExt cx="22003" cy="20793"/>
          </a:xfrm>
        </p:grpSpPr>
      </p:grpSp>
    </p:spTree>
    <p:extLst>
      <p:ext uri="{BB962C8B-B14F-4D97-AF65-F5344CB8AC3E}">
        <p14:creationId xmlns:p14="http://schemas.microsoft.com/office/powerpoint/2010/main" val="9796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09B2-42C9-4740-869D-DADDBB50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25" y="39812"/>
            <a:ext cx="559492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Our attendance motto: 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4" name="Picture 2" descr="AIM HIGH Tips by bradley berger">
            <a:extLst>
              <a:ext uri="{FF2B5EF4-FFF2-40B4-BE49-F238E27FC236}">
                <a16:creationId xmlns:a16="http://schemas.microsoft.com/office/drawing/2014/main" id="{B988B876-6298-4C07-9E39-6D9A2504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84" y="55570"/>
            <a:ext cx="1533518" cy="153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Attendance Matters – see you all on Monday! — St. Emilie's Catholic Primary  School">
            <a:extLst>
              <a:ext uri="{FF2B5EF4-FFF2-40B4-BE49-F238E27FC236}">
                <a16:creationId xmlns:a16="http://schemas.microsoft.com/office/drawing/2014/main" id="{B63724FA-E95A-4F3E-BC29-275AA3FD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99" y="93663"/>
            <a:ext cx="333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Good Attendance Award Stickers for schools">
            <a:extLst>
              <a:ext uri="{FF2B5EF4-FFF2-40B4-BE49-F238E27FC236}">
                <a16:creationId xmlns:a16="http://schemas.microsoft.com/office/drawing/2014/main" id="{CDD17323-E462-4754-AF08-5BB0CFA8F4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6" y="1137684"/>
            <a:ext cx="3557142" cy="35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E73E0E-C5DE-4499-B272-A8DE03967EBB}"/>
              </a:ext>
            </a:extLst>
          </p:cNvPr>
          <p:cNvSpPr txBox="1">
            <a:spLocks/>
          </p:cNvSpPr>
          <p:nvPr/>
        </p:nvSpPr>
        <p:spPr>
          <a:xfrm>
            <a:off x="0" y="4093361"/>
            <a:ext cx="6932745" cy="2998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We are going to be celebrating good attendance in lots of ways 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9218" name="irc_mi" descr="Image result for humanist">
            <a:extLst>
              <a:ext uri="{FF2B5EF4-FFF2-40B4-BE49-F238E27FC236}">
                <a16:creationId xmlns:a16="http://schemas.microsoft.com/office/drawing/2014/main" id="{C909A6A0-36CE-433F-B131-17ACB65D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83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19" name="Group 8"/>
          <p:cNvGrpSpPr>
            <a:grpSpLocks/>
          </p:cNvGrpSpPr>
          <p:nvPr/>
        </p:nvGrpSpPr>
        <p:grpSpPr bwMode="auto">
          <a:xfrm>
            <a:off x="23813" y="93663"/>
            <a:ext cx="1219200" cy="1190625"/>
            <a:chOff x="0" y="0"/>
            <a:chExt cx="20793" cy="20793"/>
          </a:xfrm>
        </p:grpSpPr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1290638" y="74613"/>
            <a:ext cx="1371600" cy="1219200"/>
            <a:chOff x="0" y="0"/>
            <a:chExt cx="23791" cy="20793"/>
          </a:xfrm>
        </p:grpSpPr>
      </p:grpSp>
      <p:grpSp>
        <p:nvGrpSpPr>
          <p:cNvPr id="9225" name="Group 25"/>
          <p:cNvGrpSpPr>
            <a:grpSpLocks/>
          </p:cNvGrpSpPr>
          <p:nvPr/>
        </p:nvGrpSpPr>
        <p:grpSpPr bwMode="auto">
          <a:xfrm>
            <a:off x="-60325" y="112713"/>
            <a:ext cx="1238250" cy="1476375"/>
            <a:chOff x="0" y="0"/>
            <a:chExt cx="21216" cy="27707"/>
          </a:xfrm>
        </p:grpSpPr>
      </p:grpSp>
      <p:grpSp>
        <p:nvGrpSpPr>
          <p:cNvPr id="9228" name="Group 14"/>
          <p:cNvGrpSpPr>
            <a:grpSpLocks/>
          </p:cNvGrpSpPr>
          <p:nvPr/>
        </p:nvGrpSpPr>
        <p:grpSpPr bwMode="auto">
          <a:xfrm>
            <a:off x="-20638" y="152400"/>
            <a:ext cx="1181101" cy="1133475"/>
            <a:chOff x="-649" y="0"/>
            <a:chExt cx="20793" cy="20793"/>
          </a:xfrm>
        </p:grpSpPr>
      </p:grpSp>
      <p:grpSp>
        <p:nvGrpSpPr>
          <p:cNvPr id="9231" name="Group 26"/>
          <p:cNvGrpSpPr>
            <a:grpSpLocks/>
          </p:cNvGrpSpPr>
          <p:nvPr/>
        </p:nvGrpSpPr>
        <p:grpSpPr bwMode="auto">
          <a:xfrm>
            <a:off x="1131888" y="141288"/>
            <a:ext cx="1335087" cy="1147762"/>
            <a:chOff x="0" y="0"/>
            <a:chExt cx="24115" cy="20793"/>
          </a:xfrm>
        </p:grpSpPr>
      </p:grp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-49213" y="114300"/>
            <a:ext cx="1203326" cy="1130300"/>
            <a:chOff x="0" y="0"/>
            <a:chExt cx="22003" cy="20793"/>
          </a:xfrm>
        </p:grpSpPr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835A6E-39B5-6225-F4C5-9B1627E78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450" y="2827337"/>
            <a:ext cx="295275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9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109B2-42C9-4740-869D-DADDBB50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325" y="93855"/>
            <a:ext cx="559492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Our punctuality 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motto: 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4" name="Picture 2" descr="AIM HIGH Tips by bradley berger">
            <a:extLst>
              <a:ext uri="{FF2B5EF4-FFF2-40B4-BE49-F238E27FC236}">
                <a16:creationId xmlns:a16="http://schemas.microsoft.com/office/drawing/2014/main" id="{B988B876-6298-4C07-9E39-6D9A25048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84" y="55570"/>
            <a:ext cx="1533518" cy="153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7E73E0E-C5DE-4499-B272-A8DE03967EBB}"/>
              </a:ext>
            </a:extLst>
          </p:cNvPr>
          <p:cNvSpPr txBox="1">
            <a:spLocks/>
          </p:cNvSpPr>
          <p:nvPr/>
        </p:nvSpPr>
        <p:spPr>
          <a:xfrm>
            <a:off x="5315013" y="2280545"/>
            <a:ext cx="5594928" cy="3436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We are going to be celebrating good punctuality too.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262" name="Picture 22" descr="SMCHull Twitterissä: &quot;A focus on PUNCTUALITY this week @SMCHull . Please  encourage your children to set off in plenty of time for a prompt 8.45am  start to the school day. Thanks https://t.co/dPeaKq1cQo&quot; /">
            <a:extLst>
              <a:ext uri="{FF2B5EF4-FFF2-40B4-BE49-F238E27FC236}">
                <a16:creationId xmlns:a16="http://schemas.microsoft.com/office/drawing/2014/main" id="{4284F8EA-1BAA-41FB-90B3-27C04D681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6" y="1946817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Untitled">
            <a:extLst>
              <a:ext uri="{FF2B5EF4-FFF2-40B4-BE49-F238E27FC236}">
                <a16:creationId xmlns:a16="http://schemas.microsoft.com/office/drawing/2014/main" id="{BEAFFE34-C51F-4923-BFE0-2EDD00FC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141288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34EDC1-67C2-4FD4-A344-77FEDD6B9ABA}"/>
              </a:ext>
            </a:extLst>
          </p:cNvPr>
          <p:cNvSpPr txBox="1">
            <a:spLocks/>
          </p:cNvSpPr>
          <p:nvPr/>
        </p:nvSpPr>
        <p:spPr>
          <a:xfrm>
            <a:off x="4736623" y="1529497"/>
            <a:ext cx="5594928" cy="139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b="1" dirty="0">
                <a:latin typeface="+mn-lt"/>
              </a:rPr>
            </a:br>
            <a:r>
              <a:rPr lang="en-GB" b="1" dirty="0">
                <a:solidFill>
                  <a:srgbClr val="FFC000"/>
                </a:solidFill>
                <a:latin typeface="+mn-lt"/>
              </a:rPr>
              <a:t>On time, on target.  </a:t>
            </a:r>
            <a:br>
              <a:rPr lang="en-GB" b="1" dirty="0">
                <a:latin typeface="+mn-lt"/>
              </a:rPr>
            </a:br>
            <a:endParaRPr lang="en-GB" b="1" dirty="0"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0266" name="Picture 26" descr="target">
            <a:extLst>
              <a:ext uri="{FF2B5EF4-FFF2-40B4-BE49-F238E27FC236}">
                <a16:creationId xmlns:a16="http://schemas.microsoft.com/office/drawing/2014/main" id="{17AF4F4D-DAC8-45CA-8734-3FEC6256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79" y="5988"/>
            <a:ext cx="2110111" cy="18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irc_mi" descr="Image result for humanist">
            <a:extLst>
              <a:ext uri="{FF2B5EF4-FFF2-40B4-BE49-F238E27FC236}">
                <a16:creationId xmlns:a16="http://schemas.microsoft.com/office/drawing/2014/main" id="{E184F446-4632-42EB-90AD-B48BBDCE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83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3" name="Group 8"/>
          <p:cNvGrpSpPr>
            <a:grpSpLocks/>
          </p:cNvGrpSpPr>
          <p:nvPr/>
        </p:nvGrpSpPr>
        <p:grpSpPr bwMode="auto">
          <a:xfrm>
            <a:off x="23813" y="93663"/>
            <a:ext cx="1219200" cy="1190625"/>
            <a:chOff x="0" y="0"/>
            <a:chExt cx="20793" cy="20793"/>
          </a:xfrm>
        </p:grpSpPr>
      </p:grpSp>
      <p:grpSp>
        <p:nvGrpSpPr>
          <p:cNvPr id="10246" name="Group 9"/>
          <p:cNvGrpSpPr>
            <a:grpSpLocks/>
          </p:cNvGrpSpPr>
          <p:nvPr/>
        </p:nvGrpSpPr>
        <p:grpSpPr bwMode="auto">
          <a:xfrm>
            <a:off x="1290638" y="74613"/>
            <a:ext cx="1371600" cy="1219200"/>
            <a:chOff x="0" y="0"/>
            <a:chExt cx="23791" cy="20793"/>
          </a:xfrm>
        </p:grpSpPr>
      </p:grpSp>
      <p:grpSp>
        <p:nvGrpSpPr>
          <p:cNvPr id="10249" name="Group 25"/>
          <p:cNvGrpSpPr>
            <a:grpSpLocks/>
          </p:cNvGrpSpPr>
          <p:nvPr/>
        </p:nvGrpSpPr>
        <p:grpSpPr bwMode="auto">
          <a:xfrm>
            <a:off x="-60325" y="112713"/>
            <a:ext cx="1238250" cy="1476375"/>
            <a:chOff x="0" y="0"/>
            <a:chExt cx="21216" cy="27707"/>
          </a:xfrm>
        </p:grpSpPr>
      </p:grpSp>
      <p:grpSp>
        <p:nvGrpSpPr>
          <p:cNvPr id="10252" name="Group 14"/>
          <p:cNvGrpSpPr>
            <a:grpSpLocks/>
          </p:cNvGrpSpPr>
          <p:nvPr/>
        </p:nvGrpSpPr>
        <p:grpSpPr bwMode="auto">
          <a:xfrm>
            <a:off x="-20638" y="152400"/>
            <a:ext cx="1181101" cy="1133475"/>
            <a:chOff x="-649" y="0"/>
            <a:chExt cx="20793" cy="20793"/>
          </a:xfrm>
        </p:grpSpPr>
      </p:grpSp>
      <p:grpSp>
        <p:nvGrpSpPr>
          <p:cNvPr id="10255" name="Group 26"/>
          <p:cNvGrpSpPr>
            <a:grpSpLocks/>
          </p:cNvGrpSpPr>
          <p:nvPr/>
        </p:nvGrpSpPr>
        <p:grpSpPr bwMode="auto">
          <a:xfrm>
            <a:off x="1131888" y="141288"/>
            <a:ext cx="1335087" cy="1147762"/>
            <a:chOff x="0" y="0"/>
            <a:chExt cx="24115" cy="20793"/>
          </a:xfrm>
        </p:grpSpPr>
      </p:grpSp>
      <p:grpSp>
        <p:nvGrpSpPr>
          <p:cNvPr id="10258" name="Group 27"/>
          <p:cNvGrpSpPr>
            <a:grpSpLocks/>
          </p:cNvGrpSpPr>
          <p:nvPr/>
        </p:nvGrpSpPr>
        <p:grpSpPr bwMode="auto">
          <a:xfrm>
            <a:off x="-49213" y="114300"/>
            <a:ext cx="1203326" cy="1130300"/>
            <a:chOff x="0" y="0"/>
            <a:chExt cx="22003" cy="20793"/>
          </a:xfrm>
        </p:grpSpPr>
      </p:grpSp>
    </p:spTree>
    <p:extLst>
      <p:ext uri="{BB962C8B-B14F-4D97-AF65-F5344CB8AC3E}">
        <p14:creationId xmlns:p14="http://schemas.microsoft.com/office/powerpoint/2010/main" val="388815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sitive Behaviour For Learning ( PB4L ) LUNCH TRIAL - Cotswold News -  August 2019">
            <a:extLst>
              <a:ext uri="{FF2B5EF4-FFF2-40B4-BE49-F238E27FC236}">
                <a16:creationId xmlns:a16="http://schemas.microsoft.com/office/drawing/2014/main" id="{4E7EC362-BAFC-4665-A7B8-31F39BFCE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8" y="1214988"/>
            <a:ext cx="6325746" cy="44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9EB94-8846-4A05-AC1D-2E4639EE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41" y="1214988"/>
            <a:ext cx="4231190" cy="43601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1DD58E-6FF1-4622-A1E8-AE3DCA5B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896" y="715147"/>
            <a:ext cx="6095998" cy="70190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  <a:latin typeface="Arial Black" panose="020B0A04020102020204" pitchFamily="34" charset="0"/>
              </a:rPr>
              <a:t>It’s Good To Be Good</a:t>
            </a:r>
            <a:br>
              <a:rPr lang="en-GB" b="1" dirty="0">
                <a:solidFill>
                  <a:srgbClr val="CC00FF"/>
                </a:solidFill>
                <a:latin typeface="Arial Black" panose="020B0A04020102020204" pitchFamily="34" charset="0"/>
              </a:rPr>
            </a:b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9287AF-C30A-4FF2-B499-A0754007B53A}"/>
              </a:ext>
            </a:extLst>
          </p:cNvPr>
          <p:cNvSpPr/>
          <p:nvPr/>
        </p:nvSpPr>
        <p:spPr>
          <a:xfrm>
            <a:off x="728469" y="5384655"/>
            <a:ext cx="64016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>
                <a:solidFill>
                  <a:srgbClr val="0070C0"/>
                </a:solidFill>
                <a:latin typeface="Arial Black" panose="020B0A04020102020204" pitchFamily="34" charset="0"/>
              </a:rPr>
              <a:t>Curriculum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041075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acca29-717c-4d91-84c3-fb6d3de86ec4" xsi:nil="true"/>
    <lcf76f155ced4ddcb4097134ff3c332f xmlns="475def48-9a38-48b5-a078-b8919c470c7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C6EDF8A7FE94A8EE452EBFE753DA7" ma:contentTypeVersion="15" ma:contentTypeDescription="Create a new document." ma:contentTypeScope="" ma:versionID="c98404a33f3cf81554cf68dd678cfc26">
  <xsd:schema xmlns:xsd="http://www.w3.org/2001/XMLSchema" xmlns:xs="http://www.w3.org/2001/XMLSchema" xmlns:p="http://schemas.microsoft.com/office/2006/metadata/properties" xmlns:ns2="475def48-9a38-48b5-a078-b8919c470c72" xmlns:ns3="44acca29-717c-4d91-84c3-fb6d3de86ec4" targetNamespace="http://schemas.microsoft.com/office/2006/metadata/properties" ma:root="true" ma:fieldsID="11845ad117814562819f2d5a9908c18b" ns2:_="" ns3:_="">
    <xsd:import namespace="475def48-9a38-48b5-a078-b8919c470c72"/>
    <xsd:import namespace="44acca29-717c-4d91-84c3-fb6d3de86e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def48-9a38-48b5-a078-b8919c470c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54fa3cd-bb21-4a92-8797-a840ce589b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cca29-717c-4d91-84c3-fb6d3de86ec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d37c629-8de9-496c-9794-0066071b7ed9}" ma:internalName="TaxCatchAll" ma:showField="CatchAllData" ma:web="44acca29-717c-4d91-84c3-fb6d3de86e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E1B2C3-C0E9-49E9-B48E-BDA6598753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C20267-449C-4732-AC2B-79589341CF88}">
  <ds:schemaRefs>
    <ds:schemaRef ds:uri="http://schemas.microsoft.com/office/2006/metadata/properties"/>
    <ds:schemaRef ds:uri="http://schemas.microsoft.com/office/infopath/2007/PartnerControls"/>
    <ds:schemaRef ds:uri="44acca29-717c-4d91-84c3-fb6d3de86ec4"/>
    <ds:schemaRef ds:uri="475def48-9a38-48b5-a078-b8919c470c72"/>
  </ds:schemaRefs>
</ds:datastoreItem>
</file>

<file path=customXml/itemProps3.xml><?xml version="1.0" encoding="utf-8"?>
<ds:datastoreItem xmlns:ds="http://schemas.openxmlformats.org/officeDocument/2006/customXml" ds:itemID="{B6D31916-61A2-4EC2-A7C0-9479C04C35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5def48-9a38-48b5-a078-b8919c470c72"/>
    <ds:schemaRef ds:uri="44acca29-717c-4d91-84c3-fb6d3de86e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10016</TotalTime>
  <Words>740</Words>
  <Application>Microsoft Office PowerPoint</Application>
  <PresentationFormat>Widescreen</PresentationFormat>
  <Paragraphs>115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Arial Black</vt:lpstr>
      <vt:lpstr>Calibri</vt:lpstr>
      <vt:lpstr>Calibri Light</vt:lpstr>
      <vt:lpstr>Office Theme</vt:lpstr>
      <vt:lpstr>https://www.youtube.com/watch?v=OaW_4MWSE6I</vt:lpstr>
      <vt:lpstr>PowerPoint Presentation</vt:lpstr>
      <vt:lpstr>PowerPoint Presentation</vt:lpstr>
      <vt:lpstr>PowerPoint Presentation</vt:lpstr>
      <vt:lpstr>PowerPoint Presentation</vt:lpstr>
      <vt:lpstr> Our behaviour motto:   </vt:lpstr>
      <vt:lpstr> Our attendance motto:   </vt:lpstr>
      <vt:lpstr> Our punctuality  motto:   </vt:lpstr>
      <vt:lpstr>It’s Good To Be Good </vt:lpstr>
      <vt:lpstr>Our school rules</vt:lpstr>
      <vt:lpstr>PowerPoint Presentation</vt:lpstr>
      <vt:lpstr>PowerPoint Presentation</vt:lpstr>
      <vt:lpstr>PowerPoint Presentation</vt:lpstr>
      <vt:lpstr>Once a year!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a card or picture</vt:lpstr>
      <vt:lpstr>PowerPoint Presentation</vt:lpstr>
      <vt:lpstr>If there were any bits that you weren’t really sure about, then your class teacher can talk to you about it.</vt:lpstr>
      <vt:lpstr>HT Over and Above</vt:lpstr>
      <vt:lpstr>PowerPoint Presentation</vt:lpstr>
      <vt:lpstr> It’s good to be good. We pray for God’s (God/good) presence  in our school all through this year</vt:lpstr>
      <vt:lpstr>https://www.youtube.com/watch?v=OaW_4MWSE6I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Giblett</dc:creator>
  <cp:lastModifiedBy>head</cp:lastModifiedBy>
  <cp:revision>45</cp:revision>
  <cp:lastPrinted>2022-09-09T07:25:10Z</cp:lastPrinted>
  <dcterms:created xsi:type="dcterms:W3CDTF">2022-07-01T14:47:34Z</dcterms:created>
  <dcterms:modified xsi:type="dcterms:W3CDTF">2024-10-02T08:21:51Z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0x010100E7AC6EDF8A7FE94A8EE452EBFE753DA7</vt:lpwstr>
  </property>
  <property fmtid="{D5CDD505-2E9C-101B-9397-08002B2CF9AE}" pid="3" name="MediaServiceImageTags">
    <vt:lpwstr/>
  </property>
</Properties>
</file>